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8" r:id="rId7"/>
    <p:sldId id="262" r:id="rId8"/>
    <p:sldId id="265" r:id="rId9"/>
    <p:sldId id="261" r:id="rId10"/>
    <p:sldId id="270" r:id="rId11"/>
    <p:sldId id="266" r:id="rId12"/>
    <p:sldId id="263" r:id="rId13"/>
    <p:sldId id="267" r:id="rId14"/>
    <p:sldId id="264" r:id="rId15"/>
    <p:sldId id="26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28970" y="3655243"/>
            <a:ext cx="7230330" cy="60844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ea typeface="Gothic A1 Black"/>
              </a:rPr>
              <a:t>숙대앞</a:t>
            </a:r>
            <a:r>
              <a:rPr lang="en-US" sz="8499" spc="-169" dirty="0">
                <a:solidFill>
                  <a:srgbClr val="0B3B7B"/>
                </a:solidFill>
                <a:ea typeface="Gothic A1 Black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ea typeface="Gothic A1 Black"/>
              </a:rPr>
              <a:t>점심메뉴추천</a:t>
            </a:r>
            <a:endParaRPr lang="en-US" sz="8499" spc="-169" dirty="0">
              <a:solidFill>
                <a:srgbClr val="0B3B7B"/>
              </a:solidFill>
              <a:ea typeface="Gothic A1 Black"/>
            </a:endParaRPr>
          </a:p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Black"/>
              </a:rPr>
              <a:t>프로젝트</a:t>
            </a:r>
            <a:r>
              <a:rPr lang="en-US" sz="8499" spc="-169" dirty="0">
                <a:solidFill>
                  <a:srgbClr val="0B3B7B"/>
                </a:solidFill>
                <a:ea typeface="Gothic A1 Black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ea typeface="Gothic A1 Black"/>
              </a:rPr>
              <a:t>보고서</a:t>
            </a:r>
            <a:endParaRPr lang="en-US" sz="8499" spc="-169" dirty="0">
              <a:solidFill>
                <a:srgbClr val="0B3B7B"/>
              </a:solidFill>
              <a:ea typeface="Gothic A1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7913" y="4920207"/>
            <a:ext cx="1413448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-150" dirty="0" err="1">
                <a:solidFill>
                  <a:srgbClr val="0B3B7B"/>
                </a:solidFill>
                <a:ea typeface="Gothic A1 Bold Bold"/>
              </a:rPr>
              <a:t>눈송</a:t>
            </a:r>
            <a:r>
              <a:rPr lang="en-US" sz="3000" spc="-150" dirty="0">
                <a:solidFill>
                  <a:srgbClr val="0B3B7B"/>
                </a:solidFill>
                <a:ea typeface="Gothic A1 Bold Bold"/>
              </a:rPr>
              <a:t> </a:t>
            </a:r>
            <a:r>
              <a:rPr lang="en-US" sz="3000" spc="-150" dirty="0" err="1">
                <a:solidFill>
                  <a:srgbClr val="0B3B7B"/>
                </a:solidFill>
                <a:ea typeface="Gothic A1 Bold Bold"/>
              </a:rPr>
              <a:t>점메추</a:t>
            </a:r>
            <a:endParaRPr lang="en-US" sz="3000" spc="-150" dirty="0">
              <a:solidFill>
                <a:srgbClr val="0B3B7B"/>
              </a:solidFill>
              <a:ea typeface="Gothic A1 Bol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6977" y="1823313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55608" y="1342301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자료조사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DCB239C-AE37-DC8B-8EEF-9E9883CF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8" b="11635"/>
          <a:stretch/>
        </p:blipFill>
        <p:spPr>
          <a:xfrm>
            <a:off x="5181600" y="1373137"/>
            <a:ext cx="7543800" cy="833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4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6977" y="1823313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55608" y="1342301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순서도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55608" y="3413870"/>
            <a:ext cx="6609576" cy="59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159">
                <a:solidFill>
                  <a:srgbClr val="1A6AB4"/>
                </a:solidFill>
                <a:latin typeface="+mj-lt"/>
              </a:rPr>
              <a:t>case2.  상황별 점심 메뉴 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8535" y="4657951"/>
            <a:ext cx="11058038" cy="59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1)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사용자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식사시간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, 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식사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비용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, </a:t>
            </a:r>
            <a:r>
              <a:rPr lang="ko-KR" altLang="en-US" sz="3999" b="1" spc="-159" dirty="0">
                <a:solidFill>
                  <a:srgbClr val="1A6AB4"/>
                </a:solidFill>
                <a:latin typeface="+mj-lt"/>
              </a:rPr>
              <a:t>취향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선택</a:t>
            </a:r>
            <a:endParaRPr lang="en-US" sz="3999" b="1" spc="-159" dirty="0">
              <a:solidFill>
                <a:srgbClr val="1A6AB4"/>
              </a:solidFill>
              <a:latin typeface="+mj-l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58535" y="5705701"/>
            <a:ext cx="10206575" cy="59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2) </a:t>
            </a:r>
            <a:r>
              <a:rPr lang="ko-KR" altLang="en-US" sz="3999" b="1" spc="-159" dirty="0">
                <a:solidFill>
                  <a:srgbClr val="1A6AB4"/>
                </a:solidFill>
                <a:latin typeface="+mj-lt"/>
              </a:rPr>
              <a:t>음식점 오픈</a:t>
            </a:r>
            <a:r>
              <a:rPr lang="en-US" altLang="ko-KR" sz="3999" b="1" spc="-159" dirty="0">
                <a:solidFill>
                  <a:srgbClr val="1A6AB4"/>
                </a:solidFill>
                <a:latin typeface="+mj-lt"/>
              </a:rPr>
              <a:t>/</a:t>
            </a:r>
            <a:r>
              <a:rPr lang="ko-KR" altLang="en-US" sz="3999" b="1" spc="-159" dirty="0">
                <a:solidFill>
                  <a:srgbClr val="1A6AB4"/>
                </a:solidFill>
                <a:latin typeface="+mj-lt"/>
              </a:rPr>
              <a:t>마감</a:t>
            </a:r>
            <a:r>
              <a:rPr lang="en-US" altLang="ko-KR" sz="3999" b="1" spc="-159" dirty="0">
                <a:solidFill>
                  <a:srgbClr val="1A6AB4"/>
                </a:solidFill>
                <a:latin typeface="+mj-lt"/>
              </a:rPr>
              <a:t>/</a:t>
            </a:r>
            <a:r>
              <a:rPr lang="ko-KR" altLang="en-US" sz="3999" b="1" spc="-159" dirty="0">
                <a:solidFill>
                  <a:srgbClr val="1A6AB4"/>
                </a:solidFill>
                <a:latin typeface="+mj-lt"/>
              </a:rPr>
              <a:t>브레이크 시간 고려</a:t>
            </a:r>
            <a:endParaRPr lang="en-US" sz="3999" b="1" spc="-159" dirty="0">
              <a:solidFill>
                <a:srgbClr val="1A6AB4"/>
              </a:solidFill>
              <a:latin typeface="+mj-l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58535" y="6753451"/>
            <a:ext cx="10206575" cy="59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3) </a:t>
            </a:r>
            <a:r>
              <a:rPr lang="ko-KR" altLang="en-US" sz="3999" b="1" spc="-159" dirty="0">
                <a:solidFill>
                  <a:srgbClr val="1A6AB4"/>
                </a:solidFill>
                <a:latin typeface="+mj-lt"/>
              </a:rPr>
              <a:t>점심 메뉴 추천</a:t>
            </a:r>
            <a:endParaRPr lang="en-US" sz="3999" b="1" spc="-159" dirty="0">
              <a:solidFill>
                <a:srgbClr val="1A6AB4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9F5AB-4851-43E3-7864-97CD3B099F00}"/>
              </a:ext>
            </a:extLst>
          </p:cNvPr>
          <p:cNvSpPr txBox="1"/>
          <p:nvPr/>
        </p:nvSpPr>
        <p:spPr>
          <a:xfrm>
            <a:off x="2895600" y="7828015"/>
            <a:ext cx="10206575" cy="59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4)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상위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메뉴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돌아가기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 or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프로그램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종료</a:t>
            </a:r>
            <a:endParaRPr lang="en-US" sz="3999" b="1" spc="-159" dirty="0">
              <a:solidFill>
                <a:srgbClr val="1A6AB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6977" y="1447800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57973"/>
          <a:stretch>
            <a:fillRect/>
          </a:stretch>
        </p:blipFill>
        <p:spPr>
          <a:xfrm>
            <a:off x="4131161" y="1988538"/>
            <a:ext cx="11126712" cy="81430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0960" y="8953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"/>
              </a:rPr>
              <a:t>순서도</a:t>
            </a:r>
            <a:r>
              <a:rPr lang="en-US" sz="5500" spc="-220" dirty="0">
                <a:solidFill>
                  <a:srgbClr val="1FA1E4"/>
                </a:solidFill>
                <a:ea typeface="Gothic A1 Bold"/>
              </a:rPr>
              <a:t> - </a:t>
            </a:r>
            <a:r>
              <a:rPr lang="en-US" sz="5500" spc="-220" dirty="0" err="1">
                <a:solidFill>
                  <a:srgbClr val="1FA1E4"/>
                </a:solidFill>
                <a:ea typeface="Gothic A1 Bold"/>
              </a:rPr>
              <a:t>추천</a:t>
            </a:r>
            <a:r>
              <a:rPr lang="en-US" sz="5500" spc="-220" dirty="0">
                <a:solidFill>
                  <a:srgbClr val="1FA1E4"/>
                </a:solidFill>
                <a:ea typeface="Gothic A1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"/>
              </a:rPr>
              <a:t>메뉴</a:t>
            </a:r>
            <a:endParaRPr lang="en-US" sz="5500" spc="-220" dirty="0">
              <a:solidFill>
                <a:srgbClr val="1FA1E4"/>
              </a:solidFill>
              <a:ea typeface="Gothic A1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6977" y="1823313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55608" y="1342301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순서도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55608" y="3413870"/>
            <a:ext cx="6609576" cy="59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case3. 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랜덤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 </a:t>
            </a:r>
            <a:r>
              <a:rPr lang="ko-KR" altLang="en-US" sz="3999" b="1" spc="-159" dirty="0">
                <a:solidFill>
                  <a:srgbClr val="1A6AB4"/>
                </a:solidFill>
                <a:latin typeface="+mj-lt"/>
              </a:rPr>
              <a:t>음식 종류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추천</a:t>
            </a:r>
            <a:endParaRPr lang="en-US" sz="3999" b="1" spc="-159" dirty="0">
              <a:solidFill>
                <a:srgbClr val="1A6AB4"/>
              </a:solidFill>
              <a:latin typeface="+mj-l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43200" y="4457700"/>
            <a:ext cx="10206575" cy="58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 b="1" spc="-159" dirty="0">
                <a:solidFill>
                  <a:srgbClr val="1A6AB4"/>
                </a:solidFill>
                <a:latin typeface="+mj-lt"/>
                <a:ea typeface="Gothic A1 Bold Bold"/>
              </a:rPr>
              <a:t>음식 종류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  <a:ea typeface="Gothic A1 Bold Bold"/>
              </a:rPr>
              <a:t>에 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  <a:ea typeface="Gothic A1 Bold Bold"/>
              </a:rPr>
              <a:t>따른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  <a:ea typeface="Gothic A1 Bold Bold"/>
              </a:rPr>
              <a:t> </a:t>
            </a:r>
            <a:r>
              <a:rPr lang="ko-KR" altLang="en-US" sz="3999" b="1" spc="-159" dirty="0">
                <a:solidFill>
                  <a:srgbClr val="1A6AB4"/>
                </a:solidFill>
                <a:latin typeface="+mj-lt"/>
                <a:ea typeface="Gothic A1 Bold Bold"/>
              </a:rPr>
              <a:t>메뉴 추천</a:t>
            </a:r>
            <a:endParaRPr lang="en-US" sz="3999" b="1" spc="-159" dirty="0">
              <a:solidFill>
                <a:srgbClr val="1A6AB4"/>
              </a:solidFill>
              <a:latin typeface="+mj-lt"/>
              <a:ea typeface="Gothic A1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43200" y="5505450"/>
            <a:ext cx="10206575" cy="58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159" dirty="0" err="1">
                <a:solidFill>
                  <a:srgbClr val="1A6AB4"/>
                </a:solidFill>
                <a:latin typeface="+mj-lt"/>
                <a:ea typeface="Gothic A1 Bold"/>
              </a:rPr>
              <a:t>상위메뉴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  <a:ea typeface="Gothic A1 Bold"/>
              </a:rPr>
              <a:t>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  <a:ea typeface="Gothic A1 Bold"/>
              </a:rPr>
              <a:t>돌아가기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  <a:ea typeface="Gothic A1 Bold"/>
              </a:rPr>
              <a:t> /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  <a:ea typeface="Gothic A1 Bold"/>
              </a:rPr>
              <a:t>프로그램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  <a:ea typeface="Gothic A1 Bold"/>
              </a:rPr>
              <a:t>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  <a:ea typeface="Gothic A1 Bold"/>
              </a:rPr>
              <a:t>종료</a:t>
            </a:r>
            <a:endParaRPr lang="en-US" sz="3999" b="1" spc="-159" dirty="0">
              <a:solidFill>
                <a:srgbClr val="1A6AB4"/>
              </a:solidFill>
              <a:latin typeface="+mj-lt"/>
              <a:ea typeface="Gothic A1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02716" y="1414311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57293"/>
          <a:stretch>
            <a:fillRect/>
          </a:stretch>
        </p:blipFill>
        <p:spPr>
          <a:xfrm>
            <a:off x="5895902" y="2569056"/>
            <a:ext cx="10136912" cy="744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59869" y="933298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순서도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-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랜덤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266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latin typeface="+mj-lt"/>
                <a:ea typeface="Gothic A1 Black"/>
              </a:rPr>
              <a:t>감사합니다</a:t>
            </a:r>
            <a:endParaRPr lang="en-US" sz="8499" spc="-169" dirty="0">
              <a:solidFill>
                <a:srgbClr val="0B3B7B"/>
              </a:solidFill>
              <a:latin typeface="+mj-lt"/>
              <a:ea typeface="Gothic A1 Black"/>
            </a:endParaRPr>
          </a:p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+mj-lt"/>
              </a:rPr>
              <a:t>Q&amp;A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3117049"/>
            <a:ext cx="7636844" cy="66226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20193" y="1151164"/>
            <a:ext cx="6949295" cy="8419070"/>
            <a:chOff x="0" y="0"/>
            <a:chExt cx="9265727" cy="112254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616" b="9616"/>
            <a:stretch>
              <a:fillRect/>
            </a:stretch>
          </p:blipFill>
          <p:spPr>
            <a:xfrm>
              <a:off x="0" y="0"/>
              <a:ext cx="9265727" cy="1122542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306977" y="567978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제작동기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3629" y="5236874"/>
            <a:ext cx="660957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spc="-219" dirty="0" err="1">
                <a:solidFill>
                  <a:srgbClr val="1FA1E4"/>
                </a:solidFill>
                <a:ea typeface="Gothic A1 Bold Bold"/>
              </a:rPr>
              <a:t>목표</a:t>
            </a:r>
            <a:endParaRPr lang="en-US" sz="5499" spc="-219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73629" y="2196764"/>
            <a:ext cx="7870371" cy="1935161"/>
            <a:chOff x="0" y="0"/>
            <a:chExt cx="2072855" cy="5096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3629" y="6398924"/>
            <a:ext cx="7870371" cy="1935161"/>
            <a:chOff x="0" y="0"/>
            <a:chExt cx="2072855" cy="5096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22108" y="2370511"/>
            <a:ext cx="7340264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학교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수업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중간중간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식사를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하는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숙명여대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학생들에게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 '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시간'은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중요요소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.</a:t>
            </a:r>
          </a:p>
          <a:p>
            <a:pPr algn="just">
              <a:lnSpc>
                <a:spcPts val="2520"/>
              </a:lnSpc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  <a:p>
            <a:pPr algn="just">
              <a:lnSpc>
                <a:spcPts val="2520"/>
              </a:lnSpc>
            </a:pP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기존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메뉴추천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앱과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달리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음식점까지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가는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시간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, </a:t>
            </a:r>
            <a:r>
              <a:rPr lang="ko-KR" altLang="en-US" spc="-44" dirty="0">
                <a:solidFill>
                  <a:srgbClr val="494949"/>
                </a:solidFill>
                <a:ea typeface="Gothic A1 Medium"/>
              </a:rPr>
              <a:t>음식점 오픈</a:t>
            </a:r>
            <a:r>
              <a:rPr lang="en-US" altLang="ko-KR" spc="-44" dirty="0">
                <a:solidFill>
                  <a:srgbClr val="494949"/>
                </a:solidFill>
                <a:ea typeface="Gothic A1 Medium"/>
              </a:rPr>
              <a:t>/ </a:t>
            </a:r>
            <a:r>
              <a:rPr lang="ko-KR" altLang="en-US" spc="-44" dirty="0">
                <a:solidFill>
                  <a:srgbClr val="494949"/>
                </a:solidFill>
                <a:ea typeface="Gothic A1 Medium"/>
              </a:rPr>
              <a:t>마감 시간</a:t>
            </a:r>
            <a:r>
              <a:rPr lang="en-US" altLang="ko-KR" spc="-44" dirty="0">
                <a:solidFill>
                  <a:srgbClr val="494949"/>
                </a:solidFill>
                <a:ea typeface="Gothic A1 Medium"/>
              </a:rPr>
              <a:t>, </a:t>
            </a:r>
            <a:r>
              <a:rPr lang="ko-KR" altLang="en-US" spc="-44" dirty="0">
                <a:solidFill>
                  <a:srgbClr val="494949"/>
                </a:solidFill>
                <a:ea typeface="Gothic A1 Medium"/>
              </a:rPr>
              <a:t>브레이크 타임</a:t>
            </a:r>
            <a:r>
              <a:rPr lang="en-US" altLang="ko-KR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등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시간요소를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 </a:t>
            </a:r>
            <a:r>
              <a:rPr lang="ko-KR" altLang="en-US" sz="1800" spc="-44" dirty="0">
                <a:solidFill>
                  <a:srgbClr val="494949"/>
                </a:solidFill>
                <a:ea typeface="Gothic A1 Medium"/>
              </a:rPr>
              <a:t>중점적으로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고려한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프로그램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제작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.</a:t>
            </a:r>
          </a:p>
          <a:p>
            <a:pPr algn="just">
              <a:lnSpc>
                <a:spcPts val="2520"/>
              </a:lnSpc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22108" y="6570521"/>
            <a:ext cx="7340264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프로젝트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수행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결과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,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자신의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상황에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맞는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점심메뉴를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한눈에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추천받아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빠르고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현명한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선택을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내릴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수 </a:t>
            </a:r>
            <a:r>
              <a:rPr lang="en-US" sz="1800" spc="-44" dirty="0" err="1">
                <a:solidFill>
                  <a:srgbClr val="494949"/>
                </a:solidFill>
                <a:ea typeface="Gothic A1 Medium"/>
              </a:rPr>
              <a:t>있음</a:t>
            </a:r>
            <a:r>
              <a:rPr lang="en-US" sz="1800" spc="-44" dirty="0">
                <a:solidFill>
                  <a:srgbClr val="494949"/>
                </a:solidFill>
                <a:ea typeface="Gothic A1 Medium"/>
              </a:rPr>
              <a:t> 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8783" y="3338859"/>
            <a:ext cx="4168745" cy="2678109"/>
            <a:chOff x="0" y="0"/>
            <a:chExt cx="5558326" cy="3570811"/>
          </a:xfrm>
        </p:grpSpPr>
        <p:grpSp>
          <p:nvGrpSpPr>
            <p:cNvPr id="3" name="Group 3"/>
            <p:cNvGrpSpPr/>
            <p:nvPr/>
          </p:nvGrpSpPr>
          <p:grpSpPr>
            <a:xfrm>
              <a:off x="1494" y="0"/>
              <a:ext cx="5556833" cy="939796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94" y="990596"/>
              <a:ext cx="5556833" cy="2580215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468783" y="6360397"/>
            <a:ext cx="4169865" cy="2678109"/>
            <a:chOff x="0" y="0"/>
            <a:chExt cx="5559820" cy="357081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059067" y="3338859"/>
            <a:ext cx="4168745" cy="2678109"/>
            <a:chOff x="0" y="0"/>
            <a:chExt cx="5558326" cy="3570811"/>
          </a:xfrm>
        </p:grpSpPr>
        <p:grpSp>
          <p:nvGrpSpPr>
            <p:cNvPr id="19" name="Group 19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7059067" y="6360397"/>
            <a:ext cx="4169865" cy="2678109"/>
            <a:chOff x="0" y="0"/>
            <a:chExt cx="5559820" cy="357081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1650472" y="3338859"/>
            <a:ext cx="4168745" cy="2678109"/>
            <a:chOff x="0" y="0"/>
            <a:chExt cx="5558326" cy="3570811"/>
          </a:xfrm>
        </p:grpSpPr>
        <p:grpSp>
          <p:nvGrpSpPr>
            <p:cNvPr id="35" name="Group 35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1" name="AutoShape 41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1649352" y="6360397"/>
            <a:ext cx="4169865" cy="2678109"/>
            <a:chOff x="0" y="0"/>
            <a:chExt cx="5559820" cy="3570811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9" name="AutoShape 49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0" name="Group 50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3" name="AutoShape 53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TextBox 54"/>
          <p:cNvSpPr txBox="1"/>
          <p:nvPr/>
        </p:nvSpPr>
        <p:spPr>
          <a:xfrm>
            <a:off x="2647937" y="3325543"/>
            <a:ext cx="3810437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ko-KR" altLang="en-US" sz="2600" spc="-104" dirty="0">
                <a:solidFill>
                  <a:srgbClr val="FFFFFF"/>
                </a:solidFill>
                <a:ea typeface="Gothic A1 Bold Bold"/>
              </a:rPr>
              <a:t>자료조사 </a:t>
            </a:r>
            <a:r>
              <a:rPr lang="en-US" altLang="ko-KR" sz="2600" spc="-104" dirty="0">
                <a:solidFill>
                  <a:srgbClr val="FFFFFF"/>
                </a:solidFill>
                <a:ea typeface="Gothic A1 Bold Bold"/>
              </a:rPr>
              <a:t>– </a:t>
            </a:r>
          </a:p>
          <a:p>
            <a:pPr algn="ctr">
              <a:lnSpc>
                <a:spcPts val="3120"/>
              </a:lnSpc>
            </a:pP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숙대</a:t>
            </a:r>
            <a:r>
              <a:rPr lang="en-US" sz="2600" spc="-104" dirty="0">
                <a:solidFill>
                  <a:srgbClr val="FFFFFF"/>
                </a:solidFill>
                <a:ea typeface="Gothic A1 Bold Bold"/>
              </a:rPr>
              <a:t>  </a:t>
            </a: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맛집</a:t>
            </a:r>
            <a:r>
              <a:rPr lang="en-US" sz="2600" spc="-104" dirty="0">
                <a:solidFill>
                  <a:srgbClr val="FFFFFF"/>
                </a:solidFill>
                <a:ea typeface="Gothic A1 Bold Bold"/>
              </a:rPr>
              <a:t> </a:t>
            </a: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리스트</a:t>
            </a:r>
            <a:endParaRPr lang="en-US" sz="2600" spc="-104" dirty="0">
              <a:solidFill>
                <a:srgbClr val="FFFFFF"/>
              </a:solidFill>
              <a:ea typeface="Gothic A1 Bold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648497" y="6476612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 dirty="0">
                <a:solidFill>
                  <a:srgbClr val="FFFFFF"/>
                </a:solidFill>
                <a:ea typeface="Gothic A1 Bold Bold"/>
              </a:rPr>
              <a:t>더 </a:t>
            </a: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맛있는</a:t>
            </a:r>
            <a:r>
              <a:rPr lang="en-US" sz="2600" spc="-104" dirty="0">
                <a:solidFill>
                  <a:srgbClr val="FFFFFF"/>
                </a:solidFill>
                <a:ea typeface="Gothic A1 Bold Bold"/>
              </a:rPr>
              <a:t> </a:t>
            </a: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꿀팁</a:t>
            </a:r>
            <a:endParaRPr lang="en-US" sz="2600" spc="-104" dirty="0">
              <a:solidFill>
                <a:srgbClr val="FFFFFF"/>
              </a:solidFill>
              <a:ea typeface="Gothic A1 Bold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7238782" y="3455074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랜덤</a:t>
            </a:r>
            <a:r>
              <a:rPr lang="en-US" sz="2600" spc="-104" dirty="0">
                <a:solidFill>
                  <a:srgbClr val="FFFFFF"/>
                </a:solidFill>
                <a:ea typeface="Gothic A1 Bold Bold"/>
              </a:rPr>
              <a:t> </a:t>
            </a: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메뉴</a:t>
            </a:r>
            <a:r>
              <a:rPr lang="en-US" sz="2600" spc="-104" dirty="0">
                <a:solidFill>
                  <a:srgbClr val="FFFFFF"/>
                </a:solidFill>
                <a:ea typeface="Gothic A1 Bold Bold"/>
              </a:rPr>
              <a:t> </a:t>
            </a: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추천</a:t>
            </a:r>
            <a:endParaRPr lang="en-US" sz="2600" spc="-104" dirty="0">
              <a:solidFill>
                <a:srgbClr val="FFFFFF"/>
              </a:solidFill>
              <a:ea typeface="Gothic A1 Bold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7238782" y="6476612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식당별</a:t>
            </a:r>
            <a:r>
              <a:rPr lang="en-US" sz="2600" spc="-104" dirty="0">
                <a:solidFill>
                  <a:srgbClr val="FFFFFF"/>
                </a:solidFill>
                <a:ea typeface="Gothic A1 Bold Bold"/>
              </a:rPr>
              <a:t> </a:t>
            </a: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후기정리</a:t>
            </a:r>
            <a:endParaRPr lang="en-US" sz="2600" spc="-104" dirty="0">
              <a:solidFill>
                <a:srgbClr val="FFFFFF"/>
              </a:solidFill>
              <a:ea typeface="Gothic A1 Bold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1829066" y="3455074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상황별</a:t>
            </a:r>
            <a:r>
              <a:rPr lang="en-US" sz="2600" spc="-104" dirty="0">
                <a:solidFill>
                  <a:srgbClr val="FFFFFF"/>
                </a:solidFill>
                <a:ea typeface="Gothic A1 Bold Bold"/>
              </a:rPr>
              <a:t> </a:t>
            </a: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메뉴</a:t>
            </a:r>
            <a:r>
              <a:rPr lang="en-US" sz="2600" spc="-104" dirty="0">
                <a:solidFill>
                  <a:srgbClr val="FFFFFF"/>
                </a:solidFill>
                <a:ea typeface="Gothic A1 Bold Bold"/>
              </a:rPr>
              <a:t> </a:t>
            </a:r>
            <a:r>
              <a:rPr lang="en-US" sz="2600" spc="-104" dirty="0" err="1">
                <a:solidFill>
                  <a:srgbClr val="FFFFFF"/>
                </a:solidFill>
                <a:ea typeface="Gothic A1 Bold Bold"/>
              </a:rPr>
              <a:t>추천</a:t>
            </a:r>
            <a:endParaRPr lang="en-US" sz="2600" spc="-104" dirty="0">
              <a:solidFill>
                <a:srgbClr val="FFFFFF"/>
              </a:solidFill>
              <a:ea typeface="Gothic A1 Bold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1827887" y="4182519"/>
            <a:ext cx="3810437" cy="183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음식점까지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가는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시간</a:t>
            </a:r>
            <a:endParaRPr lang="en-US" sz="1900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음</a:t>
            </a:r>
            <a:r>
              <a:rPr lang="ko-KR" altLang="en-US" sz="1900" spc="-19" dirty="0" err="1">
                <a:solidFill>
                  <a:srgbClr val="494949"/>
                </a:solidFill>
                <a:ea typeface="Gothic A1 Medium"/>
              </a:rPr>
              <a:t>식점</a:t>
            </a: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 오픈</a:t>
            </a:r>
            <a:r>
              <a:rPr lang="en-US" altLang="ko-KR" sz="1900" spc="-19" dirty="0">
                <a:solidFill>
                  <a:srgbClr val="494949"/>
                </a:solidFill>
                <a:ea typeface="Gothic A1 Medium"/>
              </a:rPr>
              <a:t>/ </a:t>
            </a: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마감</a:t>
            </a:r>
            <a:r>
              <a:rPr lang="en-US" altLang="ko-KR" sz="1900" spc="-19" dirty="0">
                <a:solidFill>
                  <a:srgbClr val="494949"/>
                </a:solidFill>
                <a:ea typeface="Gothic A1 Medium"/>
              </a:rPr>
              <a:t>/ </a:t>
            </a: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쉬는 시간</a:t>
            </a:r>
            <a:endParaRPr lang="en-US" sz="1900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음식을 먹는 시간</a:t>
            </a:r>
            <a:endParaRPr lang="en-US" sz="1900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사용자의 취향 </a:t>
            </a:r>
            <a:r>
              <a:rPr lang="en-US" altLang="ko-KR" sz="1900" spc="-19" dirty="0">
                <a:solidFill>
                  <a:srgbClr val="494949"/>
                </a:solidFill>
                <a:ea typeface="Gothic A1 Medium"/>
              </a:rPr>
              <a:t>/ </a:t>
            </a: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소모 비용</a:t>
            </a:r>
            <a:endParaRPr lang="en-US" sz="1900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endParaRPr lang="en-US" sz="1900" spc="-19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1829066" y="6476612"/>
            <a:ext cx="3810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 dirty="0" err="1">
                <a:solidFill>
                  <a:srgbClr val="FFFFFF"/>
                </a:solidFill>
                <a:ea typeface="Gothic A1 Bold"/>
              </a:rPr>
              <a:t>기타</a:t>
            </a:r>
            <a:r>
              <a:rPr lang="en-US" sz="2600" spc="-104" dirty="0">
                <a:solidFill>
                  <a:srgbClr val="FFFFFF"/>
                </a:solidFill>
                <a:ea typeface="Gothic A1 Bold"/>
              </a:rPr>
              <a:t>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"/>
              </a:rPr>
              <a:t>프로젝트 고려요소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647937" y="7150988"/>
            <a:ext cx="3810437" cy="34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ko-KR" altLang="en-US" sz="1900" spc="-19" dirty="0" err="1">
                <a:solidFill>
                  <a:srgbClr val="494949"/>
                </a:solidFill>
                <a:ea typeface="Gothic A1 Medium"/>
              </a:rPr>
              <a:t>메뉴별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꿀팁</a:t>
            </a:r>
            <a:endParaRPr lang="en-US" sz="1900" spc="-19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7238222" y="4224747"/>
            <a:ext cx="3810437" cy="71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랜덤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음식 종류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추천</a:t>
            </a:r>
            <a:endParaRPr lang="en-US" sz="1900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추천 종류에 따른 음식점 </a:t>
            </a:r>
            <a:r>
              <a:rPr lang="en-US" altLang="ko-KR" sz="1900" spc="-19" dirty="0">
                <a:solidFill>
                  <a:srgbClr val="494949"/>
                </a:solidFill>
                <a:ea typeface="Gothic A1 Medium"/>
              </a:rPr>
              <a:t>/ </a:t>
            </a: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메뉴 추천</a:t>
            </a:r>
            <a:endParaRPr lang="en-US" sz="1900" spc="-19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2647937" y="4224747"/>
            <a:ext cx="3810437" cy="150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한식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,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일식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,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중식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등등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다양한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메뉴</a:t>
            </a:r>
            <a:endParaRPr lang="en-US" sz="1900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endParaRPr lang="en-US" sz="1900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숙대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주변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도보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2-30분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거리의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식당</a:t>
            </a:r>
            <a:endParaRPr lang="en-US" sz="1900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endParaRPr lang="en-US" sz="1900" spc="-19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1829626" y="7150988"/>
            <a:ext cx="3810437" cy="145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모든 음식점 출력</a:t>
            </a:r>
            <a:endParaRPr lang="en-US" altLang="ko-KR" sz="1900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모든 메뉴 출력</a:t>
            </a:r>
            <a:endParaRPr lang="en-US" altLang="ko-KR" sz="1900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spc="-19" dirty="0" err="1">
                <a:solidFill>
                  <a:srgbClr val="494949"/>
                </a:solidFill>
                <a:ea typeface="Gothic A1 Medium"/>
              </a:rPr>
              <a:t>콘솔창</a:t>
            </a: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altLang="ko-KR" sz="1900" spc="-19" dirty="0">
                <a:solidFill>
                  <a:srgbClr val="494949"/>
                </a:solidFill>
                <a:ea typeface="Gothic A1 Medium"/>
              </a:rPr>
              <a:t>– </a:t>
            </a: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앱 설명서</a:t>
            </a:r>
            <a:endParaRPr lang="en-US" altLang="ko-KR" sz="1900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spc="-19" dirty="0" err="1">
                <a:solidFill>
                  <a:srgbClr val="494949"/>
                </a:solidFill>
                <a:ea typeface="Gothic A1 Medium"/>
              </a:rPr>
              <a:t>콘솔창</a:t>
            </a: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altLang="ko-KR" sz="1900" spc="-19" dirty="0">
                <a:solidFill>
                  <a:srgbClr val="494949"/>
                </a:solidFill>
                <a:ea typeface="Gothic A1 Medium"/>
              </a:rPr>
              <a:t>– </a:t>
            </a:r>
            <a:r>
              <a:rPr lang="ko-KR" altLang="en-US" sz="1900" spc="-19" dirty="0">
                <a:solidFill>
                  <a:srgbClr val="494949"/>
                </a:solidFill>
                <a:ea typeface="Gothic A1 Medium"/>
              </a:rPr>
              <a:t>앱 화면 구현</a:t>
            </a:r>
            <a:endParaRPr lang="en-US" sz="1900" spc="-19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7418496" y="7150988"/>
            <a:ext cx="3810437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위생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,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친절</a:t>
            </a:r>
            <a:r>
              <a:rPr lang="en-US" sz="1900" spc="-19" dirty="0">
                <a:solidFill>
                  <a:srgbClr val="494949"/>
                </a:solidFill>
                <a:ea typeface="Gothic A1 Medium"/>
              </a:rPr>
              <a:t>, </a:t>
            </a:r>
            <a:r>
              <a:rPr lang="en-US" sz="1900" spc="-19" dirty="0" err="1">
                <a:solidFill>
                  <a:srgbClr val="494949"/>
                </a:solidFill>
                <a:ea typeface="Gothic A1 Medium"/>
              </a:rPr>
              <a:t>기타</a:t>
            </a:r>
            <a:endParaRPr lang="en-US" sz="1900" spc="-19" dirty="0">
              <a:solidFill>
                <a:srgbClr val="494949"/>
              </a:solidFill>
              <a:ea typeface="Gothic A1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089556"/>
              </p:ext>
            </p:extLst>
          </p:nvPr>
        </p:nvGraphicFramePr>
        <p:xfrm>
          <a:off x="1729696" y="3261471"/>
          <a:ext cx="14799622" cy="5702776"/>
        </p:xfrm>
        <a:graphic>
          <a:graphicData uri="http://schemas.openxmlformats.org/drawingml/2006/table">
            <a:tbl>
              <a:tblPr/>
              <a:tblGrid>
                <a:gridCol w="5214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6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6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6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69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189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dirty="0" err="1">
                          <a:solidFill>
                            <a:srgbClr val="0B3B7B"/>
                          </a:solidFill>
                          <a:latin typeface="+mj-lt"/>
                          <a:ea typeface="Gothic A1 Black Bold"/>
                        </a:rPr>
                        <a:t>개발업무</a:t>
                      </a:r>
                      <a:endParaRPr lang="en-US" sz="1100" dirty="0">
                        <a:latin typeface="+mj-lt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A1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+mj-lt"/>
                        </a:rPr>
                        <a:t> 10월 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latin typeface="+mj-lt"/>
                        </a:rPr>
                        <a:t>첫째주</a:t>
                      </a:r>
                      <a:endParaRPr lang="en-US" sz="1100" dirty="0">
                        <a:latin typeface="+mj-lt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4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+mj-lt"/>
                        </a:rPr>
                        <a:t> 10월 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latin typeface="+mj-lt"/>
                        </a:rPr>
                        <a:t>둘째주</a:t>
                      </a:r>
                      <a:endParaRPr lang="en-US" sz="1100" dirty="0">
                        <a:latin typeface="+mj-lt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DA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+mj-lt"/>
                        </a:rPr>
                        <a:t>10월 넷째 주</a:t>
                      </a:r>
                      <a:endParaRPr lang="en-US" sz="1100">
                        <a:latin typeface="+mj-lt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9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+mj-lt"/>
                        </a:rPr>
                        <a:t>11월  첫째주</a:t>
                      </a:r>
                      <a:endParaRPr lang="en-US" sz="1100">
                        <a:latin typeface="+mj-lt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E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+mj-lt"/>
                        </a:rPr>
                        <a:t>11월  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latin typeface="+mj-lt"/>
                        </a:rPr>
                        <a:t>둘째주</a:t>
                      </a:r>
                      <a:endParaRPr lang="en-US" sz="1100" dirty="0">
                        <a:latin typeface="+mj-lt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15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spc="-44" dirty="0" err="1">
                          <a:solidFill>
                            <a:srgbClr val="494949"/>
                          </a:solidFill>
                          <a:latin typeface="+mj-lt"/>
                          <a:ea typeface="Gothic A1 Medium Bold"/>
                        </a:rPr>
                        <a:t>프로젝트</a:t>
                      </a:r>
                      <a:r>
                        <a:rPr lang="en-US" sz="1800" spc="-44" dirty="0">
                          <a:solidFill>
                            <a:srgbClr val="494949"/>
                          </a:solidFill>
                          <a:latin typeface="+mj-lt"/>
                          <a:ea typeface="Gothic A1 Medium Bold"/>
                        </a:rPr>
                        <a:t> </a:t>
                      </a:r>
                      <a:r>
                        <a:rPr lang="en-US" sz="1800" spc="-44" dirty="0" err="1">
                          <a:solidFill>
                            <a:srgbClr val="494949"/>
                          </a:solidFill>
                          <a:latin typeface="+mj-lt"/>
                          <a:ea typeface="Gothic A1 Medium Bold"/>
                        </a:rPr>
                        <a:t>기획</a:t>
                      </a:r>
                      <a:endParaRPr lang="en-US" sz="1100" dirty="0">
                        <a:latin typeface="+mj-lt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33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spc="-44" dirty="0" err="1">
                          <a:solidFill>
                            <a:srgbClr val="494949"/>
                          </a:solidFill>
                          <a:latin typeface="+mj-lt"/>
                          <a:ea typeface="Gothic A1 Medium"/>
                        </a:rPr>
                        <a:t>주제</a:t>
                      </a:r>
                      <a:r>
                        <a:rPr lang="en-US" sz="1800" spc="-44" dirty="0">
                          <a:solidFill>
                            <a:srgbClr val="494949"/>
                          </a:solidFill>
                          <a:latin typeface="+mj-lt"/>
                          <a:ea typeface="Gothic A1 Medium"/>
                        </a:rPr>
                        <a:t> PPT</a:t>
                      </a:r>
                      <a:endParaRPr lang="en-US" sz="1100" dirty="0">
                        <a:latin typeface="+mj-lt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latin typeface="+mj-lt"/>
                          <a:ea typeface="Gothic A1 Medium Bold"/>
                        </a:rPr>
                        <a:t>자료조사</a:t>
                      </a:r>
                      <a:endParaRPr lang="en-US" sz="1100">
                        <a:latin typeface="+mj-lt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33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latin typeface="+mj-lt"/>
                          <a:ea typeface="Gothic A1 Medium Bold"/>
                        </a:rPr>
                        <a:t>기능구현</a:t>
                      </a:r>
                      <a:endParaRPr lang="en-US" sz="1100">
                        <a:latin typeface="+mj-lt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33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latin typeface="+mj-lt"/>
                          <a:ea typeface="Gothic A1 Medium Bold"/>
                        </a:rPr>
                        <a:t>화면구현</a:t>
                      </a:r>
                      <a:endParaRPr lang="en-US" sz="1100">
                        <a:latin typeface="+mj-lt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89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spc="-44" dirty="0" err="1">
                          <a:solidFill>
                            <a:srgbClr val="494949"/>
                          </a:solidFill>
                          <a:latin typeface="+mj-lt"/>
                          <a:ea typeface="Gothic A1 Medium Bold"/>
                        </a:rPr>
                        <a:t>최종점검</a:t>
                      </a:r>
                      <a:r>
                        <a:rPr lang="en-US" sz="1800" spc="-44" dirty="0">
                          <a:solidFill>
                            <a:srgbClr val="494949"/>
                          </a:solidFill>
                          <a:latin typeface="+mj-lt"/>
                          <a:ea typeface="Gothic A1 Medium Bold"/>
                        </a:rPr>
                        <a:t>, </a:t>
                      </a:r>
                      <a:r>
                        <a:rPr lang="en-US" sz="1800" spc="-44" dirty="0" err="1">
                          <a:solidFill>
                            <a:srgbClr val="494949"/>
                          </a:solidFill>
                          <a:latin typeface="+mj-lt"/>
                          <a:ea typeface="Gothic A1 Medium Bold"/>
                        </a:rPr>
                        <a:t>결과PPT</a:t>
                      </a:r>
                      <a:endParaRPr lang="en-US" sz="1100" dirty="0">
                        <a:latin typeface="+mj-lt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6962053" y="4437968"/>
            <a:ext cx="1070300" cy="0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6962053" y="5236196"/>
            <a:ext cx="2546884" cy="0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829545" y="6038009"/>
            <a:ext cx="3536017" cy="0"/>
          </a:xfrm>
          <a:prstGeom prst="line">
            <a:avLst/>
          </a:prstGeom>
          <a:ln w="142875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8839200" y="6882052"/>
            <a:ext cx="3831022" cy="3"/>
          </a:xfrm>
          <a:prstGeom prst="line">
            <a:avLst/>
          </a:prstGeom>
          <a:ln w="142875" cap="flat">
            <a:solidFill>
              <a:srgbClr val="37C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2482467" y="7654876"/>
            <a:ext cx="2147933" cy="0"/>
          </a:xfrm>
          <a:prstGeom prst="line">
            <a:avLst/>
          </a:prstGeom>
          <a:ln w="142875" cap="flat">
            <a:solidFill>
              <a:srgbClr val="34AE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4157550" y="8466444"/>
            <a:ext cx="2362241" cy="0"/>
          </a:xfrm>
          <a:prstGeom prst="line">
            <a:avLst/>
          </a:prstGeom>
          <a:ln w="142875" cap="flat">
            <a:solidFill>
              <a:srgbClr val="2498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19752" y="1245999"/>
            <a:ext cx="2900040" cy="177714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프로젝트 일정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812" y="7044291"/>
            <a:ext cx="7611784" cy="1843825"/>
            <a:chOff x="0" y="0"/>
            <a:chExt cx="2004750" cy="4856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485617"/>
            </a:xfrm>
            <a:custGeom>
              <a:avLst/>
              <a:gdLst/>
              <a:ahLst/>
              <a:cxnLst/>
              <a:rect l="l" t="t" r="r" b="b"/>
              <a:pathLst>
                <a:path w="2004750" h="485617">
                  <a:moveTo>
                    <a:pt x="0" y="0"/>
                  </a:moveTo>
                  <a:lnTo>
                    <a:pt x="2004750" y="0"/>
                  </a:lnTo>
                  <a:lnTo>
                    <a:pt x="2004750" y="485617"/>
                  </a:lnTo>
                  <a:lnTo>
                    <a:pt x="0" y="48561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7812" y="6364497"/>
            <a:ext cx="7611784" cy="698844"/>
            <a:chOff x="0" y="0"/>
            <a:chExt cx="2004750" cy="184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38405" y="7044291"/>
            <a:ext cx="7611784" cy="1843825"/>
            <a:chOff x="0" y="0"/>
            <a:chExt cx="2004750" cy="4856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4750" cy="485617"/>
            </a:xfrm>
            <a:custGeom>
              <a:avLst/>
              <a:gdLst/>
              <a:ahLst/>
              <a:cxnLst/>
              <a:rect l="l" t="t" r="r" b="b"/>
              <a:pathLst>
                <a:path w="2004750" h="485617">
                  <a:moveTo>
                    <a:pt x="0" y="0"/>
                  </a:moveTo>
                  <a:lnTo>
                    <a:pt x="2004750" y="0"/>
                  </a:lnTo>
                  <a:lnTo>
                    <a:pt x="2004750" y="485617"/>
                  </a:lnTo>
                  <a:lnTo>
                    <a:pt x="0" y="48561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882037" y="7258215"/>
            <a:ext cx="6703281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 dirty="0" err="1">
                <a:solidFill>
                  <a:srgbClr val="494949"/>
                </a:solidFill>
                <a:latin typeface="+mj-lt"/>
                <a:ea typeface="Gothic A1 Medium"/>
              </a:rPr>
              <a:t>메인</a:t>
            </a:r>
            <a:r>
              <a:rPr lang="en-US" sz="1800" spc="-26" dirty="0">
                <a:solidFill>
                  <a:srgbClr val="494949"/>
                </a:solidFill>
                <a:latin typeface="+mj-lt"/>
                <a:ea typeface="Gothic A1 Medium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  <a:ea typeface="Gothic A1 Medium"/>
              </a:rPr>
              <a:t>코딩으로</a:t>
            </a:r>
            <a:r>
              <a:rPr lang="en-US" sz="1800" spc="-26" dirty="0">
                <a:solidFill>
                  <a:srgbClr val="494949"/>
                </a:solidFill>
                <a:latin typeface="+mj-lt"/>
                <a:ea typeface="Gothic A1 Medium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  <a:ea typeface="Gothic A1 Medium"/>
              </a:rPr>
              <a:t>기능</a:t>
            </a:r>
            <a:r>
              <a:rPr lang="en-US" sz="1800" spc="-26" dirty="0">
                <a:solidFill>
                  <a:srgbClr val="494949"/>
                </a:solidFill>
                <a:latin typeface="+mj-lt"/>
                <a:ea typeface="Gothic A1 Medium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  <a:ea typeface="Gothic A1 Medium"/>
              </a:rPr>
              <a:t>구현</a:t>
            </a:r>
            <a:endParaRPr lang="en-US" sz="1800" spc="-26" dirty="0">
              <a:solidFill>
                <a:srgbClr val="494949"/>
              </a:solidFill>
              <a:latin typeface="+mj-lt"/>
              <a:ea typeface="Gothic A1 Medium"/>
            </a:endParaRPr>
          </a:p>
          <a:p>
            <a:pPr algn="just">
              <a:lnSpc>
                <a:spcPts val="2880"/>
              </a:lnSpc>
            </a:pPr>
            <a:r>
              <a:rPr lang="en-US" sz="1800" spc="-26" dirty="0" err="1">
                <a:solidFill>
                  <a:srgbClr val="494949"/>
                </a:solidFill>
                <a:latin typeface="+mj-lt"/>
                <a:ea typeface="Gothic A1 Medium"/>
              </a:rPr>
              <a:t>콘솔창</a:t>
            </a:r>
            <a:r>
              <a:rPr lang="en-US" sz="1800" spc="-26" dirty="0">
                <a:solidFill>
                  <a:srgbClr val="494949"/>
                </a:solidFill>
                <a:latin typeface="+mj-lt"/>
                <a:ea typeface="Gothic A1 Medium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  <a:ea typeface="Gothic A1 Medium"/>
              </a:rPr>
              <a:t>디자인</a:t>
            </a:r>
            <a:r>
              <a:rPr lang="en-US" sz="1800" spc="-26" dirty="0">
                <a:solidFill>
                  <a:srgbClr val="494949"/>
                </a:solidFill>
                <a:latin typeface="+mj-lt"/>
                <a:ea typeface="Gothic A1 Medium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  <a:ea typeface="Gothic A1 Medium"/>
              </a:rPr>
              <a:t>구현</a:t>
            </a:r>
            <a:endParaRPr lang="en-US" sz="1800" spc="-26" dirty="0">
              <a:solidFill>
                <a:srgbClr val="494949"/>
              </a:solidFill>
              <a:latin typeface="+mj-lt"/>
              <a:ea typeface="Gothic A1 Medium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+mj-lt"/>
              <a:ea typeface="Gothic A1 Medium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438405" y="6364497"/>
            <a:ext cx="7611784" cy="698844"/>
            <a:chOff x="0" y="0"/>
            <a:chExt cx="2004750" cy="1840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7812" y="3090151"/>
            <a:ext cx="7611784" cy="3226721"/>
            <a:chOff x="0" y="0"/>
            <a:chExt cx="10149045" cy="4302294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 l="710" t="23388" r="4629" b="16382"/>
            <a:stretch>
              <a:fillRect/>
            </a:stretch>
          </p:blipFill>
          <p:spPr>
            <a:xfrm>
              <a:off x="0" y="0"/>
              <a:ext cx="10149045" cy="4302294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9438405" y="3090151"/>
            <a:ext cx="7611784" cy="3226721"/>
            <a:chOff x="0" y="0"/>
            <a:chExt cx="10149045" cy="430229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l="1722" t="10277" r="382" b="29456"/>
            <a:stretch>
              <a:fillRect/>
            </a:stretch>
          </p:blipFill>
          <p:spPr>
            <a:xfrm>
              <a:off x="0" y="0"/>
              <a:ext cx="10149045" cy="4302294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1681444" y="7258215"/>
            <a:ext cx="670328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 dirty="0">
                <a:solidFill>
                  <a:srgbClr val="494949"/>
                </a:solidFill>
                <a:latin typeface="+mj-lt"/>
              </a:rPr>
              <a:t>SNS,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</a:rPr>
              <a:t>학교</a:t>
            </a:r>
            <a:r>
              <a:rPr lang="en-US" sz="1800" spc="-26" dirty="0">
                <a:solidFill>
                  <a:srgbClr val="494949"/>
                </a:solidFill>
                <a:latin typeface="+mj-lt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</a:rPr>
              <a:t>커뮤니티</a:t>
            </a:r>
            <a:r>
              <a:rPr lang="en-US" sz="1800" spc="-26" dirty="0">
                <a:solidFill>
                  <a:srgbClr val="494949"/>
                </a:solidFill>
                <a:latin typeface="+mj-lt"/>
              </a:rPr>
              <a:t>,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</a:rPr>
              <a:t>블로그</a:t>
            </a:r>
            <a:r>
              <a:rPr lang="en-US" sz="1800" spc="-26" dirty="0">
                <a:solidFill>
                  <a:srgbClr val="494949"/>
                </a:solidFill>
                <a:latin typeface="+mj-lt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</a:rPr>
              <a:t>후기</a:t>
            </a:r>
            <a:r>
              <a:rPr lang="en-US" sz="1800" spc="-26" dirty="0">
                <a:solidFill>
                  <a:srgbClr val="494949"/>
                </a:solidFill>
                <a:latin typeface="+mj-lt"/>
              </a:rPr>
              <a:t> 등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</a:rPr>
              <a:t>다양한</a:t>
            </a:r>
            <a:r>
              <a:rPr lang="en-US" sz="1800" spc="-26" dirty="0">
                <a:solidFill>
                  <a:srgbClr val="494949"/>
                </a:solidFill>
                <a:latin typeface="+mj-lt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</a:rPr>
              <a:t>자료조사</a:t>
            </a:r>
            <a:endParaRPr lang="en-US" sz="1800" spc="-26" dirty="0">
              <a:solidFill>
                <a:srgbClr val="494949"/>
              </a:solidFill>
              <a:latin typeface="+mj-lt"/>
            </a:endParaRPr>
          </a:p>
          <a:p>
            <a:pPr algn="just">
              <a:lnSpc>
                <a:spcPts val="2880"/>
              </a:lnSpc>
            </a:pPr>
            <a:r>
              <a:rPr lang="en-US" sz="1800" spc="-26" dirty="0">
                <a:solidFill>
                  <a:srgbClr val="494949"/>
                </a:solidFill>
                <a:latin typeface="+mj-lt"/>
              </a:rPr>
              <a:t>90개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</a:rPr>
              <a:t>이상의</a:t>
            </a:r>
            <a:r>
              <a:rPr lang="en-US" sz="1800" spc="-26" dirty="0">
                <a:solidFill>
                  <a:srgbClr val="494949"/>
                </a:solidFill>
                <a:latin typeface="+mj-lt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</a:rPr>
              <a:t>데이터</a:t>
            </a:r>
            <a:r>
              <a:rPr lang="en-US" sz="1800" spc="-26" dirty="0">
                <a:solidFill>
                  <a:srgbClr val="494949"/>
                </a:solidFill>
                <a:latin typeface="+mj-lt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+mj-lt"/>
              </a:rPr>
              <a:t>수집</a:t>
            </a:r>
            <a:endParaRPr lang="en-US" sz="1800" spc="-26" dirty="0">
              <a:solidFill>
                <a:srgbClr val="494949"/>
              </a:solidFill>
              <a:latin typeface="+mj-l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7812" y="6464364"/>
            <a:ext cx="7611784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ea typeface="Gothic A1 Bold Bold"/>
              </a:rPr>
              <a:t>자료조사</a:t>
            </a:r>
            <a:r>
              <a:rPr lang="en-US" sz="2600" spc="-65" dirty="0">
                <a:solidFill>
                  <a:srgbClr val="FFFFFF"/>
                </a:solidFill>
                <a:ea typeface="Gothic A1 Bold Bold"/>
              </a:rPr>
              <a:t>/ </a:t>
            </a:r>
            <a:r>
              <a:rPr lang="en-US" sz="2600" spc="-65" dirty="0" err="1">
                <a:solidFill>
                  <a:srgbClr val="FFFFFF"/>
                </a:solidFill>
                <a:ea typeface="Gothic A1 Bold Bold"/>
              </a:rPr>
              <a:t>자료수집</a:t>
            </a:r>
            <a:r>
              <a:rPr lang="en-US" sz="2600" spc="-65" dirty="0">
                <a:solidFill>
                  <a:srgbClr val="FFFFFF"/>
                </a:solidFill>
                <a:ea typeface="Gothic A1 Bold Bold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38405" y="6464364"/>
            <a:ext cx="7611784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Bold Bold"/>
              </a:rPr>
              <a:t>기능구현 및 디자인 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개발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1237812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393639" y="7605902"/>
            <a:ext cx="2484770" cy="535279"/>
            <a:chOff x="0" y="0"/>
            <a:chExt cx="654425" cy="1409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4425" cy="140979"/>
            </a:xfrm>
            <a:custGeom>
              <a:avLst/>
              <a:gdLst/>
              <a:ahLst/>
              <a:cxnLst/>
              <a:rect l="l" t="t" r="r" b="b"/>
              <a:pathLst>
                <a:path w="654425" h="140979">
                  <a:moveTo>
                    <a:pt x="0" y="0"/>
                  </a:moveTo>
                  <a:lnTo>
                    <a:pt x="654425" y="0"/>
                  </a:lnTo>
                  <a:lnTo>
                    <a:pt x="654425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46031" y="8510853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주제 PPT</a:t>
            </a:r>
          </a:p>
        </p:txBody>
      </p:sp>
      <p:sp>
        <p:nvSpPr>
          <p:cNvPr id="10" name="AutoShape 10"/>
          <p:cNvSpPr/>
          <p:nvPr/>
        </p:nvSpPr>
        <p:spPr>
          <a:xfrm>
            <a:off x="2468637" y="8769933"/>
            <a:ext cx="233477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878409" y="7614461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주제 PPT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80510" y="7614461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자료조사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250827" y="7605902"/>
            <a:ext cx="2484770" cy="612457"/>
            <a:chOff x="0" y="0"/>
            <a:chExt cx="654425" cy="1613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4425" cy="161306"/>
            </a:xfrm>
            <a:custGeom>
              <a:avLst/>
              <a:gdLst/>
              <a:ahLst/>
              <a:cxnLst/>
              <a:rect l="l" t="t" r="r" b="b"/>
              <a:pathLst>
                <a:path w="654425" h="161306">
                  <a:moveTo>
                    <a:pt x="0" y="0"/>
                  </a:moveTo>
                  <a:lnTo>
                    <a:pt x="654425" y="0"/>
                  </a:lnTo>
                  <a:lnTo>
                    <a:pt x="654425" y="161306"/>
                  </a:lnTo>
                  <a:lnTo>
                    <a:pt x="0" y="161306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  <a:r>
                <a:rPr lang="en-US" sz="2400" spc="-24">
                  <a:solidFill>
                    <a:srgbClr val="FFFFFF"/>
                  </a:solidFill>
                  <a:ea typeface="Gothic A1 Bold"/>
                </a:rPr>
                <a:t>신지윤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77200" y="7605902"/>
            <a:ext cx="2484770" cy="612457"/>
            <a:chOff x="0" y="0"/>
            <a:chExt cx="654425" cy="1613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54425" cy="161306"/>
            </a:xfrm>
            <a:custGeom>
              <a:avLst/>
              <a:gdLst/>
              <a:ahLst/>
              <a:cxnLst/>
              <a:rect l="l" t="t" r="r" b="b"/>
              <a:pathLst>
                <a:path w="654425" h="161306">
                  <a:moveTo>
                    <a:pt x="0" y="0"/>
                  </a:moveTo>
                  <a:lnTo>
                    <a:pt x="654425" y="0"/>
                  </a:lnTo>
                  <a:lnTo>
                    <a:pt x="654425" y="161306"/>
                  </a:lnTo>
                  <a:lnTo>
                    <a:pt x="0" y="161306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  <a:r>
                <a:rPr lang="en-US" sz="2400" spc="-24">
                  <a:solidFill>
                    <a:srgbClr val="FFFFFF"/>
                  </a:solidFill>
                  <a:ea typeface="Gothic A1 Bold"/>
                </a:rPr>
                <a:t>이성진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965203" y="7605902"/>
            <a:ext cx="2484770" cy="612457"/>
            <a:chOff x="0" y="0"/>
            <a:chExt cx="654425" cy="1613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54425" cy="161306"/>
            </a:xfrm>
            <a:custGeom>
              <a:avLst/>
              <a:gdLst/>
              <a:ahLst/>
              <a:cxnLst/>
              <a:rect l="l" t="t" r="r" b="b"/>
              <a:pathLst>
                <a:path w="654425" h="161306">
                  <a:moveTo>
                    <a:pt x="0" y="0"/>
                  </a:moveTo>
                  <a:lnTo>
                    <a:pt x="654425" y="0"/>
                  </a:lnTo>
                  <a:lnTo>
                    <a:pt x="654425" y="161306"/>
                  </a:lnTo>
                  <a:lnTo>
                    <a:pt x="0" y="161306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  <a:r>
                <a:rPr lang="en-US" sz="2400" spc="-24">
                  <a:solidFill>
                    <a:srgbClr val="FFFFFF"/>
                  </a:solidFill>
                  <a:ea typeface="Gothic A1 Bold"/>
                </a:rPr>
                <a:t>이수민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822390" y="7605902"/>
            <a:ext cx="2484770" cy="612457"/>
            <a:chOff x="0" y="0"/>
            <a:chExt cx="654425" cy="1613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54425" cy="161306"/>
            </a:xfrm>
            <a:custGeom>
              <a:avLst/>
              <a:gdLst/>
              <a:ahLst/>
              <a:cxnLst/>
              <a:rect l="l" t="t" r="r" b="b"/>
              <a:pathLst>
                <a:path w="654425" h="161306">
                  <a:moveTo>
                    <a:pt x="0" y="0"/>
                  </a:moveTo>
                  <a:lnTo>
                    <a:pt x="654425" y="0"/>
                  </a:lnTo>
                  <a:lnTo>
                    <a:pt x="654425" y="161306"/>
                  </a:lnTo>
                  <a:lnTo>
                    <a:pt x="0" y="161306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  <a:r>
                <a:rPr lang="en-US" sz="2400" spc="-24">
                  <a:solidFill>
                    <a:srgbClr val="FFFFFF"/>
                  </a:solidFill>
                  <a:ea typeface="Gothic A1 Bold"/>
                </a:rPr>
                <a:t>이수진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5325825" y="8798508"/>
            <a:ext cx="233477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1115199" y="8769933"/>
            <a:ext cx="233477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3822390" y="8741358"/>
            <a:ext cx="233477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8258011" y="8784220"/>
            <a:ext cx="233477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73459" y="3808738"/>
            <a:ext cx="3325129" cy="334948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14544" y="3961584"/>
            <a:ext cx="2721052" cy="335555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40582" y="3808738"/>
            <a:ext cx="2366578" cy="3508404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747189" y="4115244"/>
            <a:ext cx="3193393" cy="304823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108015" y="3749355"/>
            <a:ext cx="2599454" cy="3656521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73629" y="927327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"/>
              </a:rPr>
              <a:t>역할분담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393639" y="8254700"/>
            <a:ext cx="2484770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ea typeface="Gothic A1 Medium"/>
              </a:rPr>
              <a:t>발표</a:t>
            </a:r>
            <a:r>
              <a:rPr lang="en-US" sz="1800" dirty="0">
                <a:solidFill>
                  <a:srgbClr val="494949"/>
                </a:solidFill>
                <a:ea typeface="Gothic A1 Medium"/>
              </a:rPr>
              <a:t>, </a:t>
            </a:r>
            <a:r>
              <a:rPr lang="en-US" sz="1800" dirty="0" err="1">
                <a:solidFill>
                  <a:srgbClr val="494949"/>
                </a:solidFill>
                <a:ea typeface="Gothic A1 Medium"/>
              </a:rPr>
              <a:t>자료조사</a:t>
            </a:r>
            <a:endParaRPr lang="en-US" sz="1800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891804" y="8254700"/>
            <a:ext cx="3004796" cy="57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ea typeface="Gothic A1 Medium"/>
              </a:rPr>
              <a:t>결과ppt</a:t>
            </a:r>
            <a:r>
              <a:rPr lang="en-US" sz="1800" dirty="0">
                <a:solidFill>
                  <a:srgbClr val="494949"/>
                </a:solidFill>
                <a:ea typeface="Gothic A1 Medium"/>
              </a:rPr>
              <a:t>, </a:t>
            </a:r>
          </a:p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ea typeface="Gothic A1 Medium"/>
              </a:rPr>
              <a:t>콘솔창</a:t>
            </a:r>
            <a:r>
              <a:rPr lang="en-US" sz="1800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ko-KR" altLang="en-US" sz="1800" dirty="0">
                <a:solidFill>
                  <a:srgbClr val="494949"/>
                </a:solidFill>
                <a:ea typeface="Gothic A1 Medium"/>
              </a:rPr>
              <a:t>관리</a:t>
            </a:r>
            <a:r>
              <a:rPr lang="en-US" altLang="ko-KR" sz="1800" dirty="0">
                <a:solidFill>
                  <a:srgbClr val="494949"/>
                </a:solidFill>
                <a:ea typeface="Gothic A1 Medium"/>
              </a:rPr>
              <a:t>, </a:t>
            </a:r>
            <a:r>
              <a:rPr lang="ko-KR" altLang="en-US" sz="1800" dirty="0">
                <a:solidFill>
                  <a:srgbClr val="494949"/>
                </a:solidFill>
                <a:ea typeface="Gothic A1 Medium"/>
              </a:rPr>
              <a:t>자료 정리</a:t>
            </a:r>
            <a:endParaRPr lang="en-US" sz="1800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393639" y="7639707"/>
            <a:ext cx="2484770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 dirty="0" err="1">
                <a:solidFill>
                  <a:srgbClr val="FFFFFF"/>
                </a:solidFill>
                <a:ea typeface="Gothic A1 Bold"/>
              </a:rPr>
              <a:t>김효정</a:t>
            </a:r>
            <a:r>
              <a:rPr lang="en-US" sz="2400" spc="120" dirty="0">
                <a:solidFill>
                  <a:srgbClr val="FFFFFF"/>
                </a:solidFill>
                <a:ea typeface="Gothic A1 Bold"/>
              </a:rPr>
              <a:t> 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250827" y="8257488"/>
            <a:ext cx="2484770" cy="27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ea typeface="Gothic A1 Medium"/>
              </a:rPr>
              <a:t>결과ppt</a:t>
            </a:r>
            <a:r>
              <a:rPr lang="en-US" sz="1800" dirty="0">
                <a:solidFill>
                  <a:srgbClr val="494949"/>
                </a:solidFill>
                <a:ea typeface="Gothic A1 Medium"/>
              </a:rPr>
              <a:t>, </a:t>
            </a:r>
            <a:r>
              <a:rPr lang="en-US" sz="1800" dirty="0" err="1">
                <a:solidFill>
                  <a:srgbClr val="494949"/>
                </a:solidFill>
                <a:ea typeface="Gothic A1 Medium"/>
              </a:rPr>
              <a:t>코딩</a:t>
            </a:r>
            <a:endParaRPr lang="en-US" sz="1800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965203" y="8257488"/>
            <a:ext cx="2484770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주제ppt, 자료조사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821447" y="8254700"/>
            <a:ext cx="2484770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주제ppt, 자료조사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87BBED-41B1-55A2-DA2B-EC1BEA169956}"/>
              </a:ext>
            </a:extLst>
          </p:cNvPr>
          <p:cNvSpPr txBox="1"/>
          <p:nvPr/>
        </p:nvSpPr>
        <p:spPr>
          <a:xfrm>
            <a:off x="5298588" y="7639707"/>
            <a:ext cx="234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신지윤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7C433F-6081-0353-583F-E623A50E6944}"/>
              </a:ext>
            </a:extLst>
          </p:cNvPr>
          <p:cNvSpPr txBox="1"/>
          <p:nvPr/>
        </p:nvSpPr>
        <p:spPr>
          <a:xfrm>
            <a:off x="8169352" y="7693057"/>
            <a:ext cx="234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이성진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796C4A-BF33-5741-7A2C-585BF7BADC7B}"/>
              </a:ext>
            </a:extLst>
          </p:cNvPr>
          <p:cNvSpPr txBox="1"/>
          <p:nvPr/>
        </p:nvSpPr>
        <p:spPr>
          <a:xfrm>
            <a:off x="11049000" y="7660170"/>
            <a:ext cx="234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이수민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9B094F-2078-25E6-B5E2-08F576CA4CAD}"/>
              </a:ext>
            </a:extLst>
          </p:cNvPr>
          <p:cNvSpPr txBox="1"/>
          <p:nvPr/>
        </p:nvSpPr>
        <p:spPr>
          <a:xfrm>
            <a:off x="13832638" y="7678508"/>
            <a:ext cx="234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이수진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8511" y="4060984"/>
            <a:ext cx="3276167" cy="32761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12214" y="4060984"/>
            <a:ext cx="3276167" cy="32761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05917" y="4060984"/>
            <a:ext cx="3276167" cy="32761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99619" y="4060984"/>
            <a:ext cx="3276167" cy="32761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4AEE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293322" y="4060984"/>
            <a:ext cx="3276167" cy="327616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56955" y="4798255"/>
            <a:ext cx="799280" cy="57693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33072" y="4670316"/>
            <a:ext cx="634452" cy="83281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84371" y="4734286"/>
            <a:ext cx="719259" cy="70487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199215" y="4729394"/>
            <a:ext cx="676975" cy="71465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653549" y="4670316"/>
            <a:ext cx="555713" cy="832812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947948" y="5783506"/>
            <a:ext cx="2817294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/>
            <a:r>
              <a:rPr lang="en-US" sz="2800" spc="-80">
                <a:solidFill>
                  <a:srgbClr val="0B3B7B"/>
                </a:solidFill>
                <a:ea typeface="Gothic A1 Medium"/>
              </a:rPr>
              <a:t>숙대 주변 맛집 리스트정리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41650" y="5783506"/>
            <a:ext cx="2817294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/>
            <a:r>
              <a:rPr lang="en-US" sz="2800" spc="-80" dirty="0" err="1">
                <a:solidFill>
                  <a:srgbClr val="0B3B7B"/>
                </a:solidFill>
                <a:ea typeface="Gothic A1 Medium"/>
              </a:rPr>
              <a:t>랜덤</a:t>
            </a:r>
            <a:r>
              <a:rPr lang="en-US" sz="2800" spc="-80" dirty="0">
                <a:solidFill>
                  <a:srgbClr val="0B3B7B"/>
                </a:solidFill>
                <a:ea typeface="Gothic A1 Medium"/>
              </a:rPr>
              <a:t> </a:t>
            </a:r>
            <a:r>
              <a:rPr lang="ko-KR" altLang="en-US" sz="2800" spc="-80" dirty="0">
                <a:solidFill>
                  <a:srgbClr val="0B3B7B"/>
                </a:solidFill>
                <a:ea typeface="Gothic A1 Medium"/>
              </a:rPr>
              <a:t>음식 종류</a:t>
            </a:r>
            <a:endParaRPr lang="en-US" altLang="ko-KR" sz="2800" spc="-80" dirty="0">
              <a:solidFill>
                <a:srgbClr val="0B3B7B"/>
              </a:solidFill>
              <a:ea typeface="Gothic A1 Medium"/>
            </a:endParaRPr>
          </a:p>
          <a:p>
            <a:pPr marL="0" lvl="0" indent="0" algn="ctr"/>
            <a:r>
              <a:rPr lang="en-US" sz="2800" spc="-80" dirty="0">
                <a:solidFill>
                  <a:srgbClr val="0B3B7B"/>
                </a:solidFill>
                <a:ea typeface="Gothic A1 Medium"/>
              </a:rPr>
              <a:t> </a:t>
            </a:r>
            <a:r>
              <a:rPr lang="en-US" sz="2800" spc="-80" dirty="0" err="1">
                <a:solidFill>
                  <a:srgbClr val="0B3B7B"/>
                </a:solidFill>
                <a:ea typeface="Gothic A1 Medium"/>
              </a:rPr>
              <a:t>추천</a:t>
            </a:r>
            <a:r>
              <a:rPr lang="en-US" sz="2800" spc="-80" dirty="0">
                <a:solidFill>
                  <a:srgbClr val="0B3B7B"/>
                </a:solidFill>
                <a:ea typeface="Gothic A1 Medium"/>
              </a:rPr>
              <a:t> 및 </a:t>
            </a:r>
            <a:r>
              <a:rPr lang="en-US" sz="2800" spc="-80" dirty="0" err="1">
                <a:solidFill>
                  <a:srgbClr val="0B3B7B"/>
                </a:solidFill>
                <a:ea typeface="Gothic A1 Medium"/>
              </a:rPr>
              <a:t>식당</a:t>
            </a:r>
            <a:r>
              <a:rPr lang="en-US" sz="2800" spc="-80" dirty="0">
                <a:solidFill>
                  <a:srgbClr val="0B3B7B"/>
                </a:solidFill>
                <a:ea typeface="Gothic A1 Medium"/>
              </a:rPr>
              <a:t> / </a:t>
            </a:r>
            <a:r>
              <a:rPr lang="ko-KR" altLang="en-US" sz="2800" spc="-80" dirty="0">
                <a:solidFill>
                  <a:srgbClr val="0B3B7B"/>
                </a:solidFill>
                <a:ea typeface="Gothic A1 Medium"/>
              </a:rPr>
              <a:t>메뉴 추천</a:t>
            </a:r>
            <a:endParaRPr lang="en-US" sz="2800" spc="-80" dirty="0">
              <a:solidFill>
                <a:srgbClr val="0B3B7B"/>
              </a:solidFill>
              <a:ea typeface="Gothic A1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735353" y="5783506"/>
            <a:ext cx="281729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/>
            <a:r>
              <a:rPr lang="en-US" sz="2800" spc="-80">
                <a:solidFill>
                  <a:srgbClr val="0B3B7B"/>
                </a:solidFill>
                <a:ea typeface="Gothic A1 Medium"/>
              </a:rPr>
              <a:t>상황별 메뉴 추천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129055" y="5783506"/>
            <a:ext cx="281729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/>
            <a:r>
              <a:rPr lang="en-US" sz="2800" spc="-80">
                <a:solidFill>
                  <a:srgbClr val="0B3B7B"/>
                </a:solidFill>
                <a:ea typeface="Gothic A1 Medium"/>
              </a:rPr>
              <a:t>더 맛있는 꿀팁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522758" y="5783506"/>
            <a:ext cx="281729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/>
            <a:r>
              <a:rPr lang="en-US" sz="2800" spc="-80">
                <a:solidFill>
                  <a:srgbClr val="0B3B7B"/>
                </a:solidFill>
                <a:ea typeface="Gothic A1 Medium"/>
              </a:rPr>
              <a:t>식당별 후기 조회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기능구현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6977" y="1823313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55608" y="1342301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순서도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55608" y="3413870"/>
            <a:ext cx="6609576" cy="59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case1.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맛집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리스트</a:t>
            </a:r>
            <a:r>
              <a:rPr lang="en-US" sz="3999" b="1" spc="-159" dirty="0">
                <a:solidFill>
                  <a:srgbClr val="1A6AB4"/>
                </a:solidFill>
                <a:latin typeface="+mj-lt"/>
              </a:rPr>
              <a:t> </a:t>
            </a:r>
            <a:r>
              <a:rPr lang="en-US" sz="3999" b="1" spc="-159" dirty="0" err="1">
                <a:solidFill>
                  <a:srgbClr val="1A6AB4"/>
                </a:solidFill>
                <a:latin typeface="+mj-lt"/>
              </a:rPr>
              <a:t>정리</a:t>
            </a:r>
            <a:endParaRPr lang="en-US" sz="3999" b="1" spc="-159" dirty="0">
              <a:solidFill>
                <a:srgbClr val="1A6AB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3629" y="2310803"/>
            <a:ext cx="8876177" cy="46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-96" dirty="0" err="1">
                <a:solidFill>
                  <a:srgbClr val="494949"/>
                </a:solidFill>
                <a:ea typeface="Gothic A1 Medium"/>
              </a:rPr>
              <a:t>카테고리별</a:t>
            </a:r>
            <a:r>
              <a:rPr lang="en-US" sz="2400" spc="-96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2400" spc="-96" dirty="0" err="1">
                <a:solidFill>
                  <a:srgbClr val="494949"/>
                </a:solidFill>
                <a:ea typeface="Gothic A1 Medium"/>
              </a:rPr>
              <a:t>메뉴</a:t>
            </a:r>
            <a:r>
              <a:rPr lang="en-US" sz="2400" spc="-96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2400" spc="-96" dirty="0" err="1">
                <a:solidFill>
                  <a:srgbClr val="494949"/>
                </a:solidFill>
                <a:ea typeface="Gothic A1 Medium"/>
              </a:rPr>
              <a:t>추천</a:t>
            </a:r>
            <a:endParaRPr lang="en-US" sz="2400" spc="-96" dirty="0">
              <a:solidFill>
                <a:srgbClr val="494949"/>
              </a:solidFill>
              <a:ea typeface="Gothic A1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982955" y="3572639"/>
            <a:ext cx="3257501" cy="808112"/>
            <a:chOff x="0" y="0"/>
            <a:chExt cx="672944" cy="1669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한식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82955" y="5069718"/>
            <a:ext cx="3257501" cy="808112"/>
            <a:chOff x="0" y="0"/>
            <a:chExt cx="672944" cy="1669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일식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2955" y="6566798"/>
            <a:ext cx="3257501" cy="808112"/>
            <a:chOff x="0" y="0"/>
            <a:chExt cx="672944" cy="1669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중식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4961976" y="6863533"/>
            <a:ext cx="1498209" cy="214643"/>
            <a:chOff x="0" y="0"/>
            <a:chExt cx="3545840" cy="508000"/>
          </a:xfrm>
        </p:grpSpPr>
        <p:sp>
          <p:nvSpPr>
            <p:cNvPr id="13" name="Freeform 1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4961976" y="5366453"/>
            <a:ext cx="1498209" cy="214643"/>
            <a:chOff x="0" y="0"/>
            <a:chExt cx="3545840" cy="508000"/>
          </a:xfrm>
        </p:grpSpPr>
        <p:sp>
          <p:nvSpPr>
            <p:cNvPr id="16" name="Freeform 1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961976" y="3869373"/>
            <a:ext cx="1498209" cy="214643"/>
            <a:chOff x="0" y="0"/>
            <a:chExt cx="3545840" cy="508000"/>
          </a:xfrm>
        </p:grpSpPr>
        <p:sp>
          <p:nvSpPr>
            <p:cNvPr id="19" name="Freeform 1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982955" y="8063877"/>
            <a:ext cx="3257501" cy="808112"/>
            <a:chOff x="0" y="0"/>
            <a:chExt cx="672944" cy="1669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양식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4961976" y="8341562"/>
            <a:ext cx="1498209" cy="214643"/>
            <a:chOff x="0" y="0"/>
            <a:chExt cx="3545840" cy="508000"/>
          </a:xfrm>
        </p:grpSpPr>
        <p:sp>
          <p:nvSpPr>
            <p:cNvPr id="25" name="Freeform 25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3047544" y="3572639"/>
            <a:ext cx="3257501" cy="808112"/>
            <a:chOff x="0" y="0"/>
            <a:chExt cx="672944" cy="1669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분식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047544" y="5069718"/>
            <a:ext cx="3257501" cy="808112"/>
            <a:chOff x="0" y="0"/>
            <a:chExt cx="672944" cy="1669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카페/디저트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47544" y="6566798"/>
            <a:ext cx="3257501" cy="808112"/>
            <a:chOff x="0" y="0"/>
            <a:chExt cx="672944" cy="16694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아시안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047544" y="8063877"/>
            <a:ext cx="3257501" cy="808112"/>
            <a:chOff x="0" y="0"/>
            <a:chExt cx="672944" cy="16694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컵밥/ 간편식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812174" y="8360612"/>
            <a:ext cx="1498209" cy="214643"/>
            <a:chOff x="0" y="0"/>
            <a:chExt cx="3545840" cy="508000"/>
          </a:xfrm>
        </p:grpSpPr>
        <p:sp>
          <p:nvSpPr>
            <p:cNvPr id="40" name="Freeform 40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812174" y="6863533"/>
            <a:ext cx="1498209" cy="214643"/>
            <a:chOff x="0" y="0"/>
            <a:chExt cx="3545840" cy="508000"/>
          </a:xfrm>
        </p:grpSpPr>
        <p:sp>
          <p:nvSpPr>
            <p:cNvPr id="43" name="Freeform 4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1812174" y="5366453"/>
            <a:ext cx="1498209" cy="214643"/>
            <a:chOff x="0" y="0"/>
            <a:chExt cx="3545840" cy="508000"/>
          </a:xfrm>
        </p:grpSpPr>
        <p:sp>
          <p:nvSpPr>
            <p:cNvPr id="46" name="Freeform 4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1812174" y="3869373"/>
            <a:ext cx="1498209" cy="214643"/>
            <a:chOff x="0" y="0"/>
            <a:chExt cx="3545840" cy="508000"/>
          </a:xfrm>
        </p:grpSpPr>
        <p:sp>
          <p:nvSpPr>
            <p:cNvPr id="49" name="Freeform 4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273629" y="1017814"/>
            <a:ext cx="738367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취급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음식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</a:p>
        </p:txBody>
      </p:sp>
      <p:sp>
        <p:nvSpPr>
          <p:cNvPr id="57" name="AutoShape 57"/>
          <p:cNvSpPr/>
          <p:nvPr/>
        </p:nvSpPr>
        <p:spPr>
          <a:xfrm rot="5400000">
            <a:off x="4205041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 rot="5400000">
            <a:off x="9576079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rot="-12192">
            <a:off x="6460168" y="6203264"/>
            <a:ext cx="5371072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0" name="Group 60"/>
          <p:cNvGrpSpPr/>
          <p:nvPr/>
        </p:nvGrpSpPr>
        <p:grpSpPr>
          <a:xfrm>
            <a:off x="7451942" y="4528552"/>
            <a:ext cx="3387524" cy="3387524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 lang="en-US" sz="3000" spc="-75" dirty="0">
                <a:solidFill>
                  <a:srgbClr val="FFFFFF"/>
                </a:solidFill>
                <a:ea typeface="Gothic A1 Bold Bold"/>
              </a:endParaRPr>
            </a:p>
            <a:p>
              <a:pPr algn="ctr">
                <a:lnSpc>
                  <a:spcPts val="3750"/>
                </a:lnSpc>
              </a:pPr>
              <a:r>
                <a:rPr lang="en-US" sz="3000" spc="-75" dirty="0" err="1">
                  <a:solidFill>
                    <a:srgbClr val="FFFFFF"/>
                  </a:solidFill>
                  <a:ea typeface="Gothic A1 Bold Bold"/>
                </a:rPr>
                <a:t>추천</a:t>
              </a:r>
              <a:endParaRPr lang="en-US" sz="3000" spc="-75" dirty="0">
                <a:solidFill>
                  <a:srgbClr val="FFFFFF"/>
                </a:solidFill>
                <a:ea typeface="Gothic A1 Bold Bold"/>
              </a:endParaRPr>
            </a:p>
            <a:p>
              <a:pPr algn="ctr">
                <a:lnSpc>
                  <a:spcPts val="3750"/>
                </a:lnSpc>
              </a:pPr>
              <a:r>
                <a:rPr lang="en-US" sz="3000" spc="-75" dirty="0" err="1">
                  <a:solidFill>
                    <a:srgbClr val="FFFFFF"/>
                  </a:solidFill>
                  <a:ea typeface="Gothic A1 Bold Bold"/>
                </a:rPr>
                <a:t>음식</a:t>
              </a:r>
              <a:endParaRPr lang="en-US" sz="3000" spc="-75" dirty="0">
                <a:solidFill>
                  <a:srgbClr val="FFFFFF"/>
                </a:solidFill>
                <a:ea typeface="Gothic A1 Bold Bold"/>
              </a:endParaRPr>
            </a:p>
            <a:p>
              <a:pPr algn="ctr">
                <a:lnSpc>
                  <a:spcPts val="3750"/>
                </a:lnSpc>
              </a:pPr>
              <a:r>
                <a:rPr lang="en-US" sz="3000" spc="-75" dirty="0" err="1">
                  <a:solidFill>
                    <a:srgbClr val="FFFFFF"/>
                  </a:solidFill>
                  <a:ea typeface="Gothic A1 Bold Bold"/>
                </a:rPr>
                <a:t>종류</a:t>
              </a:r>
              <a:endParaRPr lang="en-US" sz="3000" spc="-75" dirty="0">
                <a:solidFill>
                  <a:srgbClr val="FFFFFF"/>
                </a:solidFill>
                <a:ea typeface="Gothic A1 Bold Bold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D5D71CC-E737-1287-06C2-9F2BDA91E6F0}"/>
              </a:ext>
            </a:extLst>
          </p:cNvPr>
          <p:cNvSpPr txBox="1"/>
          <p:nvPr/>
        </p:nvSpPr>
        <p:spPr>
          <a:xfrm>
            <a:off x="2299375" y="3745860"/>
            <a:ext cx="258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한식</a:t>
            </a:r>
            <a:r>
              <a:rPr lang="ko-KR" altLang="en-US" dirty="0"/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490F0D-23BE-26D1-D124-EAB86DD80D62}"/>
              </a:ext>
            </a:extLst>
          </p:cNvPr>
          <p:cNvSpPr txBox="1"/>
          <p:nvPr/>
        </p:nvSpPr>
        <p:spPr>
          <a:xfrm>
            <a:off x="2301321" y="5224018"/>
            <a:ext cx="258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일식</a:t>
            </a:r>
            <a:r>
              <a:rPr lang="ko-KR" altLang="en-US" dirty="0"/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CA5F09-A84C-AA15-CCEA-2DBA56851766}"/>
              </a:ext>
            </a:extLst>
          </p:cNvPr>
          <p:cNvSpPr txBox="1"/>
          <p:nvPr/>
        </p:nvSpPr>
        <p:spPr>
          <a:xfrm>
            <a:off x="2318438" y="6740021"/>
            <a:ext cx="258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중식</a:t>
            </a:r>
            <a:r>
              <a:rPr lang="ko-KR" altLang="en-US" dirty="0"/>
              <a:t>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A19FC2-3A69-A842-1953-F074824A3450}"/>
              </a:ext>
            </a:extLst>
          </p:cNvPr>
          <p:cNvSpPr txBox="1"/>
          <p:nvPr/>
        </p:nvSpPr>
        <p:spPr>
          <a:xfrm>
            <a:off x="2309019" y="8246113"/>
            <a:ext cx="258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양식</a:t>
            </a:r>
            <a:r>
              <a:rPr lang="ko-KR" altLang="en-US" dirty="0"/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7261E5-E2A4-E634-493D-26307307A9AD}"/>
              </a:ext>
            </a:extLst>
          </p:cNvPr>
          <p:cNvSpPr txBox="1"/>
          <p:nvPr/>
        </p:nvSpPr>
        <p:spPr>
          <a:xfrm>
            <a:off x="13495272" y="3717798"/>
            <a:ext cx="258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분식</a:t>
            </a:r>
            <a:r>
              <a:rPr lang="ko-KR" altLang="en-US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94749E-94BF-A904-F800-1B22AA8620F3}"/>
              </a:ext>
            </a:extLst>
          </p:cNvPr>
          <p:cNvSpPr txBox="1"/>
          <p:nvPr/>
        </p:nvSpPr>
        <p:spPr>
          <a:xfrm>
            <a:off x="13497218" y="5195956"/>
            <a:ext cx="258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카페</a:t>
            </a:r>
            <a:r>
              <a:rPr lang="en-US" altLang="ko-KR" sz="2400" dirty="0"/>
              <a:t>/</a:t>
            </a:r>
            <a:r>
              <a:rPr lang="ko-KR" altLang="en-US" sz="2400" dirty="0"/>
              <a:t>디저트</a:t>
            </a:r>
            <a:r>
              <a:rPr lang="ko-KR" altLang="en-US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089ED4C-EEE9-BF9D-15F5-F99AF06325CE}"/>
              </a:ext>
            </a:extLst>
          </p:cNvPr>
          <p:cNvSpPr txBox="1"/>
          <p:nvPr/>
        </p:nvSpPr>
        <p:spPr>
          <a:xfrm>
            <a:off x="13514335" y="6711959"/>
            <a:ext cx="258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아시안</a:t>
            </a:r>
            <a:r>
              <a:rPr lang="ko-KR" altLang="en-US" dirty="0"/>
              <a:t>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07AEE6-DB57-8A9E-786B-67B2B164C07E}"/>
              </a:ext>
            </a:extLst>
          </p:cNvPr>
          <p:cNvSpPr txBox="1"/>
          <p:nvPr/>
        </p:nvSpPr>
        <p:spPr>
          <a:xfrm>
            <a:off x="13504916" y="8218051"/>
            <a:ext cx="258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컵밥</a:t>
            </a:r>
            <a:r>
              <a:rPr lang="en-US" altLang="ko-KR" sz="2400" dirty="0"/>
              <a:t>/</a:t>
            </a:r>
            <a:r>
              <a:rPr lang="ko-KR" altLang="en-US" sz="2400" dirty="0" err="1"/>
              <a:t>간편식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378</Words>
  <Application>Microsoft Office PowerPoint</Application>
  <PresentationFormat>사용자 지정</PresentationFormat>
  <Paragraphs>117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인코입실 B조 프로젝트</dc:title>
  <dc:creator>신지윤</dc:creator>
  <cp:lastModifiedBy>신 지윤</cp:lastModifiedBy>
  <cp:revision>5</cp:revision>
  <dcterms:created xsi:type="dcterms:W3CDTF">2006-08-16T00:00:00Z</dcterms:created>
  <dcterms:modified xsi:type="dcterms:W3CDTF">2022-10-25T16:04:25Z</dcterms:modified>
  <dc:identifier>DAFO0KKWSTs</dc:identifier>
</cp:coreProperties>
</file>